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4" r:id="rId4"/>
    <p:sldId id="263" r:id="rId5"/>
    <p:sldId id="262" r:id="rId6"/>
    <p:sldId id="302" r:id="rId7"/>
    <p:sldId id="260" r:id="rId8"/>
    <p:sldId id="303" r:id="rId9"/>
    <p:sldId id="267" r:id="rId10"/>
    <p:sldId id="271" r:id="rId11"/>
    <p:sldId id="274" r:id="rId12"/>
    <p:sldId id="273" r:id="rId13"/>
    <p:sldId id="272" r:id="rId14"/>
    <p:sldId id="268" r:id="rId15"/>
    <p:sldId id="269" r:id="rId16"/>
    <p:sldId id="304" r:id="rId17"/>
    <p:sldId id="305" r:id="rId18"/>
    <p:sldId id="275" r:id="rId19"/>
    <p:sldId id="279" r:id="rId20"/>
    <p:sldId id="283" r:id="rId21"/>
    <p:sldId id="282" r:id="rId22"/>
    <p:sldId id="284" r:id="rId23"/>
    <p:sldId id="280" r:id="rId24"/>
    <p:sldId id="285" r:id="rId25"/>
    <p:sldId id="288" r:id="rId26"/>
    <p:sldId id="289" r:id="rId27"/>
    <p:sldId id="290" r:id="rId28"/>
    <p:sldId id="291" r:id="rId29"/>
    <p:sldId id="292" r:id="rId30"/>
    <p:sldId id="259" r:id="rId31"/>
    <p:sldId id="293" r:id="rId32"/>
    <p:sldId id="294" r:id="rId33"/>
    <p:sldId id="295" r:id="rId34"/>
    <p:sldId id="296" r:id="rId35"/>
    <p:sldId id="299" r:id="rId36"/>
    <p:sldId id="297" r:id="rId37"/>
    <p:sldId id="28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6"/>
    <p:restoredTop sz="95827"/>
  </p:normalViewPr>
  <p:slideViewPr>
    <p:cSldViewPr snapToGrid="0" snapToObjects="1">
      <p:cViewPr varScale="1">
        <p:scale>
          <a:sx n="129" d="100"/>
          <a:sy n="129" d="100"/>
        </p:scale>
        <p:origin x="24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95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2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90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8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0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3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0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DCFBC2E-23FC-8545-9544-CDEF8B8360B0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3233C7C-2E9F-CD4C-8F71-A6C22E1D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ppliedgeophysics.berkeley.edu/gravity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ppliedgeophysics.berkeley.edu/gravity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ppliedgeophysics.berkeley.edu/gravity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BCE65E-DEB4-7548-B759-88A3891A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646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B49DE-6CBC-7A4E-A09C-CE6C620A0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1642" y="814191"/>
            <a:ext cx="3089753" cy="909529"/>
          </a:xfrm>
        </p:spPr>
        <p:txBody>
          <a:bodyPr>
            <a:normAutofit/>
          </a:bodyPr>
          <a:lstStyle/>
          <a:p>
            <a:r>
              <a:rPr lang="en-US" dirty="0"/>
              <a:t>Gravity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5E371-A26F-E540-AA6B-962A7A88D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9636" y="1830996"/>
            <a:ext cx="2851759" cy="706915"/>
          </a:xfrm>
        </p:spPr>
        <p:txBody>
          <a:bodyPr>
            <a:normAutofit/>
          </a:bodyPr>
          <a:lstStyle/>
          <a:p>
            <a:r>
              <a:rPr lang="en-US" i="1" dirty="0"/>
              <a:t>Or, why an apple falls from a tree…</a:t>
            </a:r>
          </a:p>
        </p:txBody>
      </p:sp>
    </p:spTree>
    <p:extLst>
      <p:ext uri="{BB962C8B-B14F-4D97-AF65-F5344CB8AC3E}">
        <p14:creationId xmlns:p14="http://schemas.microsoft.com/office/powerpoint/2010/main" val="385106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3357CD-B03F-4043-AF74-6A74F7B2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2F15BF-A566-C14E-B26E-6C9424FB34D6}"/>
              </a:ext>
            </a:extLst>
          </p:cNvPr>
          <p:cNvSpPr txBox="1">
            <a:spLocks/>
          </p:cNvSpPr>
          <p:nvPr/>
        </p:nvSpPr>
        <p:spPr>
          <a:xfrm>
            <a:off x="275573" y="939453"/>
            <a:ext cx="11078227" cy="523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variables? I.e. what causes these variations?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5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3357CD-B03F-4043-AF74-6A74F7B2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2F15BF-A566-C14E-B26E-6C9424FB34D6}"/>
              </a:ext>
            </a:extLst>
          </p:cNvPr>
          <p:cNvSpPr txBox="1">
            <a:spLocks/>
          </p:cNvSpPr>
          <p:nvPr/>
        </p:nvSpPr>
        <p:spPr>
          <a:xfrm>
            <a:off x="275573" y="939453"/>
            <a:ext cx="11078227" cy="523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variables? </a:t>
            </a:r>
          </a:p>
          <a:p>
            <a:pPr lvl="1"/>
            <a:r>
              <a:rPr lang="en-US" dirty="0"/>
              <a:t>Earth’s flattening due to rotation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8341D-1FC8-3842-A0F2-D240911C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36" y="2019647"/>
            <a:ext cx="5626100" cy="3898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0FACF2-730C-EF46-BF4C-F6DEB155A716}"/>
              </a:ext>
            </a:extLst>
          </p:cNvPr>
          <p:cNvSpPr txBox="1"/>
          <p:nvPr/>
        </p:nvSpPr>
        <p:spPr>
          <a:xfrm>
            <a:off x="8605382" y="4492246"/>
            <a:ext cx="3236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http://appliedgeophysics.berkeley.edu/gravity/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B9DF1-79FC-6F46-8C7E-3D6DB17A71F7}"/>
              </a:ext>
            </a:extLst>
          </p:cNvPr>
          <p:cNvSpPr txBox="1"/>
          <p:nvPr/>
        </p:nvSpPr>
        <p:spPr>
          <a:xfrm>
            <a:off x="245909" y="3766874"/>
            <a:ext cx="3231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 is stronger at the poles due to being closer to the center of mass of the earth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Q. What about the extra mass at the equator?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2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3357CD-B03F-4043-AF74-6A74F7B2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2F15BF-A566-C14E-B26E-6C9424FB34D6}"/>
              </a:ext>
            </a:extLst>
          </p:cNvPr>
          <p:cNvSpPr txBox="1">
            <a:spLocks/>
          </p:cNvSpPr>
          <p:nvPr/>
        </p:nvSpPr>
        <p:spPr>
          <a:xfrm>
            <a:off x="275573" y="939453"/>
            <a:ext cx="11078227" cy="523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variables? </a:t>
            </a:r>
          </a:p>
          <a:p>
            <a:pPr lvl="1"/>
            <a:r>
              <a:rPr lang="en-US" dirty="0"/>
              <a:t>Earth’s flattening due to rotation</a:t>
            </a:r>
          </a:p>
          <a:p>
            <a:pPr lvl="1"/>
            <a:r>
              <a:rPr lang="en-US" dirty="0"/>
              <a:t>Centrifugal acceleration due to rotation (acts opposite </a:t>
            </a:r>
            <a:r>
              <a:rPr lang="en-US" i="1" dirty="0"/>
              <a:t>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BA100-3171-EA4A-AB5D-D8683401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19" y="2679065"/>
            <a:ext cx="4757281" cy="3239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0F64C-D535-3546-9896-3A312F966E83}"/>
              </a:ext>
            </a:extLst>
          </p:cNvPr>
          <p:cNvSpPr txBox="1"/>
          <p:nvPr/>
        </p:nvSpPr>
        <p:spPr>
          <a:xfrm>
            <a:off x="6951945" y="2830882"/>
            <a:ext cx="2617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centrifugal acceleration cancels out a portion of </a:t>
            </a:r>
            <a:r>
              <a:rPr lang="en-US" i="1" dirty="0"/>
              <a:t>g</a:t>
            </a:r>
          </a:p>
          <a:p>
            <a:pPr algn="ctr"/>
            <a:endParaRPr lang="en-US" i="1" dirty="0"/>
          </a:p>
          <a:p>
            <a:pPr algn="ctr"/>
            <a:r>
              <a:rPr lang="en-US" i="1" dirty="0"/>
              <a:t>Q. What is the functional form of a</a:t>
            </a:r>
            <a:r>
              <a:rPr lang="en-US" i="1" baseline="-25000" dirty="0"/>
              <a:t>c</a:t>
            </a:r>
            <a:r>
              <a:rPr lang="en-US" i="1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2EAED-4A7A-CB40-9828-3F3F680020D9}"/>
              </a:ext>
            </a:extLst>
          </p:cNvPr>
          <p:cNvSpPr txBox="1"/>
          <p:nvPr/>
        </p:nvSpPr>
        <p:spPr>
          <a:xfrm>
            <a:off x="1057405" y="6167672"/>
            <a:ext cx="4757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farside.ph.utexas.edu</a:t>
            </a:r>
            <a:r>
              <a:rPr lang="en-US" sz="1200" dirty="0"/>
              <a:t>/teaching/336k/</a:t>
            </a:r>
            <a:r>
              <a:rPr lang="en-US" sz="1200" dirty="0" err="1"/>
              <a:t>Newtonhtml</a:t>
            </a:r>
            <a:r>
              <a:rPr lang="en-US" sz="1200" dirty="0"/>
              <a:t>/node57.html</a:t>
            </a:r>
          </a:p>
        </p:txBody>
      </p:sp>
    </p:spTree>
    <p:extLst>
      <p:ext uri="{BB962C8B-B14F-4D97-AF65-F5344CB8AC3E}">
        <p14:creationId xmlns:p14="http://schemas.microsoft.com/office/powerpoint/2010/main" val="250769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3357CD-B03F-4043-AF74-6A74F7B2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F1B90D-D8BB-AF47-A79C-7422C415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109" y="3030035"/>
            <a:ext cx="9116430" cy="16007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E47B0-2218-AA41-ACBB-FA93546D0370}"/>
              </a:ext>
            </a:extLst>
          </p:cNvPr>
          <p:cNvSpPr txBox="1"/>
          <p:nvPr/>
        </p:nvSpPr>
        <p:spPr>
          <a:xfrm>
            <a:off x="8605382" y="4492246"/>
            <a:ext cx="3236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http://appliedgeophysics.berkeley.edu/gravity/</a:t>
            </a:r>
            <a:endParaRPr lang="en-US" sz="1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2F15BF-A566-C14E-B26E-6C9424FB34D6}"/>
              </a:ext>
            </a:extLst>
          </p:cNvPr>
          <p:cNvSpPr txBox="1">
            <a:spLocks/>
          </p:cNvSpPr>
          <p:nvPr/>
        </p:nvSpPr>
        <p:spPr>
          <a:xfrm>
            <a:off x="275573" y="939453"/>
            <a:ext cx="11078227" cy="5237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variables? </a:t>
            </a:r>
          </a:p>
          <a:p>
            <a:pPr lvl="1"/>
            <a:r>
              <a:rPr lang="en-US" dirty="0"/>
              <a:t>Earth’s flattening due to rotation</a:t>
            </a:r>
          </a:p>
          <a:p>
            <a:pPr lvl="1"/>
            <a:r>
              <a:rPr lang="en-US" dirty="0"/>
              <a:t>Centrifugal acceleration due to rotation (acts opposite </a:t>
            </a:r>
            <a:r>
              <a:rPr lang="en-US" i="1" dirty="0"/>
              <a:t>g</a:t>
            </a:r>
            <a:r>
              <a:rPr lang="en-US" dirty="0"/>
              <a:t>)</a:t>
            </a:r>
          </a:p>
          <a:p>
            <a:r>
              <a:rPr lang="en-US" dirty="0"/>
              <a:t>These result in a latitude dependence, i.e. ellipsoidal geoid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9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796D7-98FC-E842-848C-51D46049BA69}"/>
              </a:ext>
            </a:extLst>
          </p:cNvPr>
          <p:cNvSpPr txBox="1"/>
          <p:nvPr/>
        </p:nvSpPr>
        <p:spPr>
          <a:xfrm>
            <a:off x="6577297" y="1703540"/>
            <a:ext cx="477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local vertical direction (i.e. local gravity acceleration direction) varies as the potential varies </a:t>
            </a:r>
          </a:p>
        </p:txBody>
      </p:sp>
    </p:spTree>
    <p:extLst>
      <p:ext uri="{BB962C8B-B14F-4D97-AF65-F5344CB8AC3E}">
        <p14:creationId xmlns:p14="http://schemas.microsoft.com/office/powerpoint/2010/main" val="212444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796D7-98FC-E842-848C-51D46049BA69}"/>
              </a:ext>
            </a:extLst>
          </p:cNvPr>
          <p:cNvSpPr txBox="1"/>
          <p:nvPr/>
        </p:nvSpPr>
        <p:spPr>
          <a:xfrm>
            <a:off x="6577297" y="1703540"/>
            <a:ext cx="477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local vertical direction (i.e. local gravity acceleration direction) varies as the potential varies away from the ellipsoid</a:t>
            </a:r>
          </a:p>
          <a:p>
            <a:endParaRPr lang="en-US" sz="2400" dirty="0"/>
          </a:p>
          <a:p>
            <a:r>
              <a:rPr lang="en-US" sz="2400" dirty="0"/>
              <a:t>This is known as “deflection of the vertical”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D30A2-B1DE-9645-A61E-927C8D23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093" y="4304123"/>
            <a:ext cx="5014064" cy="19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6EBBEA6-8741-794A-BE12-68704E1E9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9931" b="19176"/>
          <a:stretch/>
        </p:blipFill>
        <p:spPr>
          <a:xfrm>
            <a:off x="6292480" y="1290206"/>
            <a:ext cx="5899520" cy="48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6EBBEA6-8741-794A-BE12-68704E1E9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9931" b="19176"/>
          <a:stretch/>
        </p:blipFill>
        <p:spPr>
          <a:xfrm>
            <a:off x="6292480" y="1290206"/>
            <a:ext cx="5899520" cy="4886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8C70E-EE6F-674E-89AA-7B19E48864CD}"/>
              </a:ext>
            </a:extLst>
          </p:cNvPr>
          <p:cNvSpPr txBox="1"/>
          <p:nvPr/>
        </p:nvSpPr>
        <p:spPr>
          <a:xfrm>
            <a:off x="502172" y="5787025"/>
            <a:ext cx="464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Q. What is causing these variations?</a:t>
            </a:r>
          </a:p>
        </p:txBody>
      </p:sp>
    </p:spTree>
    <p:extLst>
      <p:ext uri="{BB962C8B-B14F-4D97-AF65-F5344CB8AC3E}">
        <p14:creationId xmlns:p14="http://schemas.microsoft.com/office/powerpoint/2010/main" val="357157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796D7-98FC-E842-848C-51D46049BA69}"/>
              </a:ext>
            </a:extLst>
          </p:cNvPr>
          <p:cNvSpPr txBox="1"/>
          <p:nvPr/>
        </p:nvSpPr>
        <p:spPr>
          <a:xfrm>
            <a:off x="6577297" y="1703540"/>
            <a:ext cx="477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local vertical direction (i.e. local gravity acceleration direction) varies as the potential varies away from the ellipsoid</a:t>
            </a:r>
          </a:p>
          <a:p>
            <a:endParaRPr lang="en-US" sz="2400" dirty="0"/>
          </a:p>
          <a:p>
            <a:r>
              <a:rPr lang="en-US" sz="2400" dirty="0"/>
              <a:t>This is known as “deflection of the vertical”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D30A2-B1DE-9645-A61E-927C8D23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93" y="4304123"/>
            <a:ext cx="5014064" cy="1949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4EE2A7-B976-B744-B1A2-6732C3BE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2" y="1893605"/>
            <a:ext cx="5803900" cy="379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681D8-46BC-9544-AB61-A3D6E0BF1BC9}"/>
              </a:ext>
            </a:extLst>
          </p:cNvPr>
          <p:cNvSpPr txBox="1"/>
          <p:nvPr/>
        </p:nvSpPr>
        <p:spPr>
          <a:xfrm>
            <a:off x="838200" y="5564602"/>
            <a:ext cx="277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Undersea volcano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1398F-DAB5-B042-8109-8E424816F58D}"/>
              </a:ext>
            </a:extLst>
          </p:cNvPr>
          <p:cNvSpPr txBox="1"/>
          <p:nvPr/>
        </p:nvSpPr>
        <p:spPr>
          <a:xfrm>
            <a:off x="2918217" y="5279080"/>
            <a:ext cx="3236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http://appliedgeophysics.berkeley.edu/gravity/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520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How to measure the geoid?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 + ground measurements + integration</a:t>
            </a:r>
          </a:p>
          <a:p>
            <a:r>
              <a:rPr lang="en-US" dirty="0"/>
              <a:t>Iterative process to refine the geoid then re-estimate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EC4C4-B679-0A46-A894-23B0340D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20" y="2298700"/>
            <a:ext cx="2527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2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11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How to measure the geoid?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 + ground measurements + integration</a:t>
            </a:r>
          </a:p>
          <a:p>
            <a:r>
              <a:rPr lang="en-US" dirty="0"/>
              <a:t>Iterative process to refine the geoid then re-estimate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EC4C4-B679-0A46-A894-23B0340D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20" y="2298700"/>
            <a:ext cx="25273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BD4DE-B398-054C-AC6E-BFB3FD141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54" y="2514600"/>
            <a:ext cx="6892127" cy="3892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145A9-D76B-3743-B96A-4C985D000344}"/>
              </a:ext>
            </a:extLst>
          </p:cNvPr>
          <p:cNvSpPr txBox="1"/>
          <p:nvPr/>
        </p:nvSpPr>
        <p:spPr>
          <a:xfrm>
            <a:off x="9197788" y="3429000"/>
            <a:ext cx="2354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the anomaly from the ellipsoid!</a:t>
            </a:r>
          </a:p>
        </p:txBody>
      </p:sp>
    </p:spTree>
    <p:extLst>
      <p:ext uri="{BB962C8B-B14F-4D97-AF65-F5344CB8AC3E}">
        <p14:creationId xmlns:p14="http://schemas.microsoft.com/office/powerpoint/2010/main" val="3523781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GRACE and GRACE Follow-on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4E3D1-0254-274B-9D06-8093AA06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4878"/>
            <a:ext cx="5994027" cy="539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EC4C4-B679-0A46-A894-23B0340D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78" y="1742888"/>
            <a:ext cx="25273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2CA0E-15EE-4A4E-B353-4A265DAC0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682" y="2891965"/>
            <a:ext cx="4561332" cy="35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2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GRACE and GRACE Follow-on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4E3D1-0254-274B-9D06-8093AA06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4878"/>
            <a:ext cx="5994027" cy="539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EC4C4-B679-0A46-A894-23B0340D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78" y="1742888"/>
            <a:ext cx="2527300" cy="43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92ED02-86A9-FE45-97BF-16EF0083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329" y="2289918"/>
            <a:ext cx="8211671" cy="45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0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11F5-AC6C-C341-9FB0-4DD24E8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78" y="155061"/>
            <a:ext cx="10515600" cy="784053"/>
          </a:xfrm>
        </p:spPr>
        <p:txBody>
          <a:bodyPr/>
          <a:lstStyle/>
          <a:p>
            <a:r>
              <a:rPr lang="en-US" dirty="0"/>
              <a:t>How to measure the geoid?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854F-2F49-0645-ABCC-2FC1F15D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1025611"/>
            <a:ext cx="10995454" cy="5151352"/>
          </a:xfrm>
        </p:spPr>
        <p:txBody>
          <a:bodyPr/>
          <a:lstStyle/>
          <a:p>
            <a:r>
              <a:rPr lang="en-US" dirty="0"/>
              <a:t>Satellite tracking</a:t>
            </a:r>
          </a:p>
        </p:txBody>
      </p:sp>
      <p:pic>
        <p:nvPicPr>
          <p:cNvPr id="4" name="grace_ca_water_200205-202202_title1_2160p6.mp4">
            <a:hlinkClick r:id="" action="ppaction://media"/>
            <a:extLst>
              <a:ext uri="{FF2B5EF4-FFF2-40B4-BE49-F238E27FC236}">
                <a16:creationId xmlns:a16="http://schemas.microsoft.com/office/drawing/2014/main" id="{CE9593B3-6E48-DD42-AF03-B1E1C622C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1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AFB85-C5AB-034F-AB99-5C826460C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Gravity Surveying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66CBA93-C4DF-9C42-9B66-2EFA4250A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41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966B-AA58-0143-98CA-DA6BC8A9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3" y="252391"/>
            <a:ext cx="11586575" cy="72463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Gravity surveying – related to subsurface density variations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C6A61-A495-AD42-8F61-B506761B0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809" y="1992692"/>
            <a:ext cx="3667769" cy="49230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DCB3D-98E4-4B43-ACB5-A55C788F0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78" y="1992692"/>
            <a:ext cx="3674737" cy="4923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EFE01-4E6A-EE40-92F1-CC6E225DAF31}"/>
              </a:ext>
            </a:extLst>
          </p:cNvPr>
          <p:cNvSpPr txBox="1"/>
          <p:nvPr/>
        </p:nvSpPr>
        <p:spPr>
          <a:xfrm>
            <a:off x="663879" y="977030"/>
            <a:ext cx="10772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gravity surveys are conducted over small areas and consequently measure small variations in gravity, “microgravity”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can be easily interpreted “by eye,” but real analysis is more complex</a:t>
            </a:r>
          </a:p>
        </p:txBody>
      </p:sp>
    </p:spTree>
    <p:extLst>
      <p:ext uri="{BB962C8B-B14F-4D97-AF65-F5344CB8AC3E}">
        <p14:creationId xmlns:p14="http://schemas.microsoft.com/office/powerpoint/2010/main" val="2239563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984D2-9EC9-F94F-BCDC-632A8DC6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655" y="1679258"/>
            <a:ext cx="5874706" cy="473766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ACE73-CFDE-0645-93D6-A5D83390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anomaly due to a spherical mass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E6A67-5A68-6043-B7D9-732D2EA8CB84}"/>
              </a:ext>
            </a:extLst>
          </p:cNvPr>
          <p:cNvSpPr txBox="1"/>
          <p:nvPr/>
        </p:nvSpPr>
        <p:spPr>
          <a:xfrm>
            <a:off x="9645041" y="6165799"/>
            <a:ext cx="2546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 Chuck Connor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84F24-25C7-024B-808E-27D7CFE3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8" y="2178102"/>
            <a:ext cx="3972012" cy="39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9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A3B17-AAF7-3142-9DC9-9256B573C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208" y="1753872"/>
            <a:ext cx="8854834" cy="473900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25B7C1-B203-6B47-972B-735AD92D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264182"/>
            <a:ext cx="11153384" cy="84798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Without corrections, will see lots of gravity </a:t>
            </a:r>
            <a:r>
              <a:rPr lang="en-US" sz="3600" dirty="0" err="1"/>
              <a:t>varations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6336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210E-3F1C-CA4B-9721-ADFE888A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264182"/>
            <a:ext cx="11153384" cy="84798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Without corrections, will see lots of gravity </a:t>
            </a:r>
            <a:r>
              <a:rPr lang="en-US" sz="3600" dirty="0" err="1"/>
              <a:t>varations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A3B17-AAF7-3142-9DC9-9256B573C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208" y="1753872"/>
            <a:ext cx="8854834" cy="47390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A9C8C-FE71-FD4D-8B73-F4E85CB0983B}"/>
              </a:ext>
            </a:extLst>
          </p:cNvPr>
          <p:cNvSpPr txBox="1"/>
          <p:nvPr/>
        </p:nvSpPr>
        <p:spPr>
          <a:xfrm>
            <a:off x="5498927" y="5057844"/>
            <a:ext cx="14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McNutt 319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A7AF6A-BA5E-3545-A78B-03DDD5070219}"/>
              </a:ext>
            </a:extLst>
          </p:cNvPr>
          <p:cNvCxnSpPr>
            <a:cxnSpLocks/>
          </p:cNvCxnSpPr>
          <p:nvPr/>
        </p:nvCxnSpPr>
        <p:spPr>
          <a:xfrm flipH="1" flipV="1">
            <a:off x="3582444" y="5044764"/>
            <a:ext cx="1916483" cy="13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C87446-2863-0141-A78A-F6F38D80A6AF}"/>
              </a:ext>
            </a:extLst>
          </p:cNvPr>
          <p:cNvCxnSpPr>
            <a:cxnSpLocks/>
          </p:cNvCxnSpPr>
          <p:nvPr/>
        </p:nvCxnSpPr>
        <p:spPr>
          <a:xfrm>
            <a:off x="6828774" y="5270414"/>
            <a:ext cx="2233872" cy="374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0539CC-11D6-E74B-A368-E6D3B719BE4A}"/>
              </a:ext>
            </a:extLst>
          </p:cNvPr>
          <p:cNvSpPr txBox="1"/>
          <p:nvPr/>
        </p:nvSpPr>
        <p:spPr>
          <a:xfrm>
            <a:off x="688932" y="1074489"/>
            <a:ext cx="681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Stations: </a:t>
            </a:r>
          </a:p>
          <a:p>
            <a:r>
              <a:rPr lang="en-US" dirty="0"/>
              <a:t>McNutt 319, Stonehenge, front of Bishop tunnel, under McNutt Commons, top of little hill, Puck, then back</a:t>
            </a:r>
          </a:p>
        </p:txBody>
      </p:sp>
    </p:spTree>
    <p:extLst>
      <p:ext uri="{BB962C8B-B14F-4D97-AF65-F5344CB8AC3E}">
        <p14:creationId xmlns:p14="http://schemas.microsoft.com/office/powerpoint/2010/main" val="3096914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210E-3F1C-CA4B-9721-ADFE888A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264182"/>
            <a:ext cx="11153384" cy="84798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Without corrections, will see lots of gravity </a:t>
            </a:r>
            <a:r>
              <a:rPr lang="en-US" sz="3600" dirty="0" err="1"/>
              <a:t>varations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A3B17-AAF7-3142-9DC9-9256B573C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208" y="1753872"/>
            <a:ext cx="8854834" cy="47390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A9C8C-FE71-FD4D-8B73-F4E85CB0983B}"/>
              </a:ext>
            </a:extLst>
          </p:cNvPr>
          <p:cNvSpPr txBox="1"/>
          <p:nvPr/>
        </p:nvSpPr>
        <p:spPr>
          <a:xfrm>
            <a:off x="5498927" y="5057844"/>
            <a:ext cx="14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McNutt 319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A7AF6A-BA5E-3545-A78B-03DDD5070219}"/>
              </a:ext>
            </a:extLst>
          </p:cNvPr>
          <p:cNvCxnSpPr>
            <a:cxnSpLocks/>
          </p:cNvCxnSpPr>
          <p:nvPr/>
        </p:nvCxnSpPr>
        <p:spPr>
          <a:xfrm flipH="1" flipV="1">
            <a:off x="3582444" y="5044764"/>
            <a:ext cx="1916483" cy="134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C87446-2863-0141-A78A-F6F38D80A6AF}"/>
              </a:ext>
            </a:extLst>
          </p:cNvPr>
          <p:cNvCxnSpPr>
            <a:cxnSpLocks/>
          </p:cNvCxnSpPr>
          <p:nvPr/>
        </p:nvCxnSpPr>
        <p:spPr>
          <a:xfrm>
            <a:off x="6828774" y="5270414"/>
            <a:ext cx="2233872" cy="374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0539CC-11D6-E74B-A368-E6D3B719BE4A}"/>
              </a:ext>
            </a:extLst>
          </p:cNvPr>
          <p:cNvSpPr txBox="1"/>
          <p:nvPr/>
        </p:nvSpPr>
        <p:spPr>
          <a:xfrm>
            <a:off x="588723" y="1374871"/>
            <a:ext cx="96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Drift is corrected by instrument, but some drift still remains, likely due to not calibrating long enough</a:t>
            </a:r>
          </a:p>
        </p:txBody>
      </p:sp>
    </p:spTree>
    <p:extLst>
      <p:ext uri="{BB962C8B-B14F-4D97-AF65-F5344CB8AC3E}">
        <p14:creationId xmlns:p14="http://schemas.microsoft.com/office/powerpoint/2010/main" val="275219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CABD1-A0E1-6E47-9897-84825844B015}"/>
              </a:ext>
            </a:extLst>
          </p:cNvPr>
          <p:cNvSpPr txBox="1"/>
          <p:nvPr/>
        </p:nvSpPr>
        <p:spPr>
          <a:xfrm>
            <a:off x="7001006" y="2128804"/>
            <a:ext cx="3261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what is the dimensionality of this quantity? </a:t>
            </a:r>
          </a:p>
          <a:p>
            <a:endParaRPr lang="en-US" dirty="0"/>
          </a:p>
          <a:p>
            <a:r>
              <a:rPr lang="en-US" dirty="0"/>
              <a:t>What else does </a:t>
            </a:r>
            <a:r>
              <a:rPr lang="en-US" dirty="0" err="1"/>
              <a:t>Fg</a:t>
            </a:r>
            <a:r>
              <a:rPr lang="en-US" dirty="0"/>
              <a:t> equal? </a:t>
            </a:r>
          </a:p>
        </p:txBody>
      </p:sp>
    </p:spTree>
    <p:extLst>
      <p:ext uri="{BB962C8B-B14F-4D97-AF65-F5344CB8AC3E}">
        <p14:creationId xmlns:p14="http://schemas.microsoft.com/office/powerpoint/2010/main" val="150193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/>
          <a:lstStyle/>
          <a:p>
            <a:r>
              <a:rPr lang="en-US" dirty="0"/>
              <a:t>Instrumental drift and earth tides</a:t>
            </a:r>
          </a:p>
          <a:p>
            <a:pPr lvl="1"/>
            <a:r>
              <a:rPr lang="en-US" dirty="0"/>
              <a:t>Need repeated measurements at the same location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5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/>
          <a:lstStyle/>
          <a:p>
            <a:r>
              <a:rPr lang="en-US" dirty="0"/>
              <a:t>Instrumental drift and earth tides</a:t>
            </a:r>
          </a:p>
          <a:p>
            <a:pPr lvl="1"/>
            <a:r>
              <a:rPr lang="en-US" dirty="0"/>
              <a:t>Need repeated measurements at the same location</a:t>
            </a:r>
          </a:p>
          <a:p>
            <a:r>
              <a:rPr lang="en-US" dirty="0"/>
              <a:t>Latitude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49CCF-700C-2A40-8913-97682B8C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2461191"/>
            <a:ext cx="10472057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3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/>
          <a:lstStyle/>
          <a:p>
            <a:r>
              <a:rPr lang="en-US" dirty="0"/>
              <a:t>Instrumental drift and earth tides</a:t>
            </a:r>
          </a:p>
          <a:p>
            <a:pPr lvl="1"/>
            <a:r>
              <a:rPr lang="en-US" dirty="0"/>
              <a:t>Need repeated measurements at the same location</a:t>
            </a:r>
          </a:p>
          <a:p>
            <a:r>
              <a:rPr lang="en-US" dirty="0"/>
              <a:t>Latitude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Free-air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function of height above MSL: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2B87-1B3A-4A4B-B386-20467B58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821" y="3381472"/>
            <a:ext cx="5181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49CCF-700C-2A40-8913-97682B8C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2461191"/>
            <a:ext cx="10472057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74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/>
          <a:lstStyle/>
          <a:p>
            <a:r>
              <a:rPr lang="en-US" dirty="0"/>
              <a:t>Instrumental drift and earth tides</a:t>
            </a:r>
          </a:p>
          <a:p>
            <a:pPr lvl="1"/>
            <a:r>
              <a:rPr lang="en-US" dirty="0"/>
              <a:t>Need repeated measurements at the same location</a:t>
            </a:r>
          </a:p>
          <a:p>
            <a:r>
              <a:rPr lang="en-US" dirty="0"/>
              <a:t>Latitude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Free-air correction (</a:t>
            </a:r>
            <a:r>
              <a:rPr lang="en-US" dirty="0" err="1"/>
              <a:t>mgal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function of height above MSL: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Bouguer slab correction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A2B87-1B3A-4A4B-B386-20467B58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983" y="3381472"/>
            <a:ext cx="5181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49CCF-700C-2A40-8913-97682B8C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2461191"/>
            <a:ext cx="10472057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D6206-710E-7F4D-9E03-8CF357F6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283" y="5802118"/>
            <a:ext cx="7480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5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F70-BEFF-F248-99AA-12A4D164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306191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corrections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9134-A866-424E-98D5-11DC6AD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1055882"/>
            <a:ext cx="10890337" cy="5121081"/>
          </a:xfrm>
        </p:spPr>
        <p:txBody>
          <a:bodyPr>
            <a:normAutofit/>
          </a:bodyPr>
          <a:lstStyle/>
          <a:p>
            <a:r>
              <a:rPr lang="en-US" sz="2800" dirty="0"/>
              <a:t>The Bouguer correction *should* correspond </a:t>
            </a:r>
            <a:r>
              <a:rPr lang="en-US" sz="2800" b="1" i="1" dirty="0"/>
              <a:t>only</a:t>
            </a:r>
            <a:r>
              <a:rPr lang="en-US" sz="2800" dirty="0"/>
              <a:t> to lateral density changes in the near-surface or upper crustal environment (depending on the scale of the survey)</a:t>
            </a:r>
          </a:p>
          <a:p>
            <a:r>
              <a:rPr lang="en-US" sz="2800" dirty="0"/>
              <a:t>In reality, there are several other corrections that may need to be applied</a:t>
            </a:r>
          </a:p>
          <a:p>
            <a:pPr lvl="1"/>
            <a:r>
              <a:rPr lang="en-US" sz="2400" dirty="0" err="1"/>
              <a:t>Terraine</a:t>
            </a:r>
            <a:r>
              <a:rPr lang="en-US" sz="2400" dirty="0"/>
              <a:t> correction</a:t>
            </a:r>
          </a:p>
          <a:p>
            <a:pPr lvl="1"/>
            <a:r>
              <a:rPr lang="en-US" sz="2400" dirty="0" err="1"/>
              <a:t>Eotvos</a:t>
            </a:r>
            <a:r>
              <a:rPr lang="en-US" sz="2400" dirty="0"/>
              <a:t> correction (for airborne, marine acquisitions)</a:t>
            </a:r>
          </a:p>
          <a:p>
            <a:pPr lvl="1"/>
            <a:r>
              <a:rPr lang="en-US" sz="2400" dirty="0"/>
              <a:t>Buildings, basements, etc.</a:t>
            </a:r>
          </a:p>
          <a:p>
            <a:pPr lvl="1"/>
            <a:r>
              <a:rPr lang="en-US" sz="2400" dirty="0"/>
              <a:t>Regional correction</a:t>
            </a:r>
          </a:p>
          <a:p>
            <a:endParaRPr lang="en-US" sz="2800" dirty="0"/>
          </a:p>
          <a:p>
            <a:pPr lvl="1"/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39BF5-F035-0C4C-80DD-1D708B212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37" r="19948"/>
          <a:stretch/>
        </p:blipFill>
        <p:spPr>
          <a:xfrm rot="16200000">
            <a:off x="8475765" y="2698697"/>
            <a:ext cx="2877753" cy="4078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BA60F-3614-6A45-A234-D046F22F0140}"/>
              </a:ext>
            </a:extLst>
          </p:cNvPr>
          <p:cNvSpPr txBox="1"/>
          <p:nvPr/>
        </p:nvSpPr>
        <p:spPr>
          <a:xfrm>
            <a:off x="9359153" y="6176963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Reynolds textbook</a:t>
            </a:r>
          </a:p>
        </p:txBody>
      </p:sp>
    </p:spTree>
    <p:extLst>
      <p:ext uri="{BB962C8B-B14F-4D97-AF65-F5344CB8AC3E}">
        <p14:creationId xmlns:p14="http://schemas.microsoft.com/office/powerpoint/2010/main" val="2939555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E3A-4E19-A64F-88D9-824FBF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gravity anomalies due to various geometric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A2756-B8DE-CC46-832D-E27BCB46E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03" y="2533135"/>
            <a:ext cx="10317891" cy="3583460"/>
          </a:xfrm>
        </p:spPr>
        <p:txBody>
          <a:bodyPr>
            <a:normAutofit/>
          </a:bodyPr>
          <a:lstStyle/>
          <a:p>
            <a:r>
              <a:rPr lang="en-US" sz="3600" dirty="0"/>
              <a:t>Sphere: </a:t>
            </a:r>
          </a:p>
          <a:p>
            <a:endParaRPr lang="en-US" sz="3600" dirty="0"/>
          </a:p>
          <a:p>
            <a:r>
              <a:rPr lang="en-US" sz="3600" dirty="0"/>
              <a:t>Horizontal cylinder: </a:t>
            </a:r>
          </a:p>
          <a:p>
            <a:endParaRPr lang="en-US" sz="3600" dirty="0"/>
          </a:p>
          <a:p>
            <a:r>
              <a:rPr lang="en-US" sz="3600" dirty="0"/>
              <a:t>Buried infinite slab: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0E91F-70ED-F44E-B39D-68C7B5A0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48" y="2343274"/>
            <a:ext cx="52705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E01DB-756B-274B-8839-4CB830E6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748" y="3663435"/>
            <a:ext cx="44450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623E6-9DC5-024C-BA89-E9FA6EEC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48" y="5410708"/>
            <a:ext cx="6870700" cy="48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A04FE-E3F3-F14C-B6F3-D18BAA6CE7E4}"/>
              </a:ext>
            </a:extLst>
          </p:cNvPr>
          <p:cNvSpPr txBox="1"/>
          <p:nvPr/>
        </p:nvSpPr>
        <p:spPr>
          <a:xfrm>
            <a:off x="5906530" y="6392594"/>
            <a:ext cx="628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Reynolds, </a:t>
            </a:r>
            <a:r>
              <a:rPr lang="en-US" i="1" dirty="0"/>
              <a:t>An introduction to Applied and Environmental Geophysics</a:t>
            </a:r>
          </a:p>
        </p:txBody>
      </p:sp>
    </p:spTree>
    <p:extLst>
      <p:ext uri="{BB962C8B-B14F-4D97-AF65-F5344CB8AC3E}">
        <p14:creationId xmlns:p14="http://schemas.microsoft.com/office/powerpoint/2010/main" val="2139129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B7AA-4624-5545-92AD-882F8658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3" y="298056"/>
            <a:ext cx="10515600" cy="749691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from gravity to density is not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B92E0-20DA-2A4D-9A77-BF3CA2602712}"/>
              </a:ext>
            </a:extLst>
          </p:cNvPr>
          <p:cNvSpPr txBox="1"/>
          <p:nvPr/>
        </p:nvSpPr>
        <p:spPr>
          <a:xfrm>
            <a:off x="9445584" y="6338986"/>
            <a:ext cx="264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Reynolds textbook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BF778D-249C-0C44-AB67-31BD6EB22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28" r="9115"/>
          <a:stretch/>
        </p:blipFill>
        <p:spPr>
          <a:xfrm rot="16200000">
            <a:off x="6763171" y="973383"/>
            <a:ext cx="4737226" cy="566147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F2693-7FC4-C442-A5AF-78527BD9C42A}"/>
              </a:ext>
            </a:extLst>
          </p:cNvPr>
          <p:cNvSpPr txBox="1"/>
          <p:nvPr/>
        </p:nvSpPr>
        <p:spPr>
          <a:xfrm>
            <a:off x="598516" y="1596044"/>
            <a:ext cx="53533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density models produce identical gravity surface profiles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“non-uniqueness”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can we distinguish between these?  </a:t>
            </a:r>
          </a:p>
        </p:txBody>
      </p:sp>
    </p:spTree>
    <p:extLst>
      <p:ext uri="{BB962C8B-B14F-4D97-AF65-F5344CB8AC3E}">
        <p14:creationId xmlns:p14="http://schemas.microsoft.com/office/powerpoint/2010/main" val="3480254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3A49-22DE-7141-A66D-F329717A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4" y="248457"/>
            <a:ext cx="5823066" cy="1380838"/>
          </a:xfrm>
        </p:spPr>
        <p:txBody>
          <a:bodyPr>
            <a:normAutofit/>
          </a:bodyPr>
          <a:lstStyle/>
          <a:p>
            <a:r>
              <a:rPr lang="en-US" dirty="0"/>
              <a:t>Some common rock densities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CC717-0AED-0A45-921F-77D4AECBC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45" b="9760"/>
          <a:stretch/>
        </p:blipFill>
        <p:spPr>
          <a:xfrm>
            <a:off x="6096001" y="0"/>
            <a:ext cx="6096000" cy="68677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12265-B6EA-DA4A-AF7A-A7DF83504375}"/>
              </a:ext>
            </a:extLst>
          </p:cNvPr>
          <p:cNvSpPr txBox="1"/>
          <p:nvPr/>
        </p:nvSpPr>
        <p:spPr>
          <a:xfrm>
            <a:off x="615142" y="1762298"/>
            <a:ext cx="5253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can be correlated with other rock properties, such as seismic </a:t>
            </a:r>
            <a:r>
              <a:rPr lang="en-US" sz="2800" dirty="0" err="1"/>
              <a:t>wavespeed</a:t>
            </a:r>
            <a:r>
              <a:rPr lang="en-US" sz="2800" dirty="0"/>
              <a:t>, electrical resistivity, and magnetic properties to better constrain geologic models</a:t>
            </a:r>
          </a:p>
        </p:txBody>
      </p:sp>
    </p:spTree>
    <p:extLst>
      <p:ext uri="{BB962C8B-B14F-4D97-AF65-F5344CB8AC3E}">
        <p14:creationId xmlns:p14="http://schemas.microsoft.com/office/powerpoint/2010/main" val="678944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Force, The Potential,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Gravity is also a potential: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a field: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26E7A-2491-C84E-B459-B7F5E765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29" y="3917168"/>
            <a:ext cx="2235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4DA8E-7854-C944-B9EC-B75DD531B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79" y="5668027"/>
            <a:ext cx="1689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Force, The Potential,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Gravity is also a potential: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a field: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26E7A-2491-C84E-B459-B7F5E765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29" y="3917168"/>
            <a:ext cx="2235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4DA8E-7854-C944-B9EC-B75DD531B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79" y="5668027"/>
            <a:ext cx="16891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F6F1D-7E31-C841-9779-154836043FD4}"/>
              </a:ext>
            </a:extLst>
          </p:cNvPr>
          <p:cNvSpPr txBox="1"/>
          <p:nvPr/>
        </p:nvSpPr>
        <p:spPr>
          <a:xfrm>
            <a:off x="7269271" y="4062870"/>
            <a:ext cx="4496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field is the negative gradient of the potential: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A26AB-FE5C-7C47-BD55-4DAC89C12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39" y="5203587"/>
            <a:ext cx="3390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8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Force, The Potential,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/>
          <a:lstStyle/>
          <a:p>
            <a:r>
              <a:rPr lang="en-US" dirty="0"/>
              <a:t>One component of gravity is a force between two objects with mass: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Gravity is also a potential: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a field: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0FFA-14F7-764E-A1EB-6717BA09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89" y="1969370"/>
            <a:ext cx="27305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26E7A-2491-C84E-B459-B7F5E765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29" y="3917168"/>
            <a:ext cx="2235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4DA8E-7854-C944-B9EC-B75DD531B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79" y="5668027"/>
            <a:ext cx="16891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F6F1D-7E31-C841-9779-154836043FD4}"/>
              </a:ext>
            </a:extLst>
          </p:cNvPr>
          <p:cNvSpPr txBox="1"/>
          <p:nvPr/>
        </p:nvSpPr>
        <p:spPr>
          <a:xfrm>
            <a:off x="7269271" y="4062870"/>
            <a:ext cx="4496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field is the negative gradient of the potential: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A26AB-FE5C-7C47-BD55-4DAC89C12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39" y="5203587"/>
            <a:ext cx="3390900" cy="46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C30615-16E1-524B-9EBF-916EE25A7276}"/>
              </a:ext>
            </a:extLst>
          </p:cNvPr>
          <p:cNvSpPr txBox="1"/>
          <p:nvPr/>
        </p:nvSpPr>
        <p:spPr>
          <a:xfrm>
            <a:off x="7399228" y="6001494"/>
            <a:ext cx="339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magnitude of the gravity acceleration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B1BDE2-86AD-BD4F-A8DB-419EE779D0BF}"/>
              </a:ext>
            </a:extLst>
          </p:cNvPr>
          <p:cNvCxnSpPr/>
          <p:nvPr/>
        </p:nvCxnSpPr>
        <p:spPr>
          <a:xfrm flipH="1" flipV="1">
            <a:off x="6549081" y="6176963"/>
            <a:ext cx="720190" cy="186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7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>
            <a:normAutofit/>
          </a:bodyPr>
          <a:lstStyle/>
          <a:p>
            <a:r>
              <a:rPr lang="en-US" dirty="0"/>
              <a:t>We measure the the vertical component of the local acceleration of gravity, </a:t>
            </a:r>
            <a:r>
              <a:rPr lang="en-US" b="1" i="1" dirty="0"/>
              <a:t>g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relate these variations to spatial variations in </a:t>
            </a:r>
            <a:r>
              <a:rPr lang="en-US" i="1" dirty="0"/>
              <a:t>m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integrate or sum to obtain the full potential: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E1D5D9-DBF3-3446-93A6-1597B78B6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0875" y="1923302"/>
            <a:ext cx="52578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50EA1E-96B6-4E4E-BE58-2FF26D68603A}"/>
              </a:ext>
            </a:extLst>
          </p:cNvPr>
          <p:cNvSpPr txBox="1"/>
          <p:nvPr/>
        </p:nvSpPr>
        <p:spPr>
          <a:xfrm>
            <a:off x="10160088" y="5143390"/>
            <a:ext cx="219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Sławomir</a:t>
            </a:r>
            <a:r>
              <a:rPr lang="en-US" sz="1200" dirty="0"/>
              <a:t> </a:t>
            </a:r>
            <a:r>
              <a:rPr lang="en-US" sz="1200" dirty="0" err="1"/>
              <a:t>Biały</a:t>
            </a:r>
            <a:r>
              <a:rPr lang="en-US" sz="1200" dirty="0"/>
              <a:t>, </a:t>
            </a:r>
            <a:r>
              <a:rPr lang="en-US" sz="1200" dirty="0" err="1"/>
              <a:t>Incnis</a:t>
            </a:r>
            <a:r>
              <a:rPr lang="en-US" sz="1200" dirty="0"/>
              <a:t> </a:t>
            </a:r>
            <a:r>
              <a:rPr lang="en-US" sz="1200" dirty="0" err="1"/>
              <a:t>Mrsi</a:t>
            </a:r>
            <a:r>
              <a:rPr lang="en-US" sz="1200" dirty="0"/>
              <a:t>, Wikipedia Commons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96310-F6C3-EA4E-9EFD-A60F51DF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53" y="4773531"/>
            <a:ext cx="4919946" cy="120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A014B-DA4A-A94B-BDAC-D901D4AC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704" y="1085102"/>
            <a:ext cx="1689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9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8F2-E340-B84D-BF03-D0837F10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29" y="202287"/>
            <a:ext cx="10515600" cy="737165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Gravity -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2373-B2BC-754B-AEAB-AF8294EA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5" y="1189973"/>
            <a:ext cx="10927915" cy="4986990"/>
          </a:xfrm>
        </p:spPr>
        <p:txBody>
          <a:bodyPr>
            <a:normAutofit/>
          </a:bodyPr>
          <a:lstStyle/>
          <a:p>
            <a:r>
              <a:rPr lang="en-US" dirty="0"/>
              <a:t>We measure the the vertical component of the local acceleration of gravity, </a:t>
            </a:r>
            <a:r>
              <a:rPr lang="en-US" b="1" i="1" dirty="0"/>
              <a:t>g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relate these variations to spatial variations in </a:t>
            </a:r>
            <a:r>
              <a:rPr lang="en-US" i="1" dirty="0"/>
              <a:t>m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integrate or sum to obtain the full potential: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E1D5D9-DBF3-3446-93A6-1597B78B6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0875" y="1923302"/>
            <a:ext cx="52578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50EA1E-96B6-4E4E-BE58-2FF26D68603A}"/>
              </a:ext>
            </a:extLst>
          </p:cNvPr>
          <p:cNvSpPr txBox="1"/>
          <p:nvPr/>
        </p:nvSpPr>
        <p:spPr>
          <a:xfrm>
            <a:off x="10160088" y="5143390"/>
            <a:ext cx="219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Sławomir</a:t>
            </a:r>
            <a:r>
              <a:rPr lang="en-US" sz="1200" dirty="0"/>
              <a:t> </a:t>
            </a:r>
            <a:r>
              <a:rPr lang="en-US" sz="1200" dirty="0" err="1"/>
              <a:t>Biały</a:t>
            </a:r>
            <a:r>
              <a:rPr lang="en-US" sz="1200" dirty="0"/>
              <a:t>, </a:t>
            </a:r>
            <a:r>
              <a:rPr lang="en-US" sz="1200" dirty="0" err="1"/>
              <a:t>Incnis</a:t>
            </a:r>
            <a:r>
              <a:rPr lang="en-US" sz="1200" dirty="0"/>
              <a:t> </a:t>
            </a:r>
            <a:r>
              <a:rPr lang="en-US" sz="1200" dirty="0" err="1"/>
              <a:t>Mrsi</a:t>
            </a:r>
            <a:r>
              <a:rPr lang="en-US" sz="1200" dirty="0"/>
              <a:t>, Wikipedia Commons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96310-F6C3-EA4E-9EFD-A60F51DF0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53" y="4773531"/>
            <a:ext cx="4919946" cy="120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A014B-DA4A-A94B-BDAC-D901D4AC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704" y="1085102"/>
            <a:ext cx="168910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AB543-AEF8-CE46-8974-833794E2105F}"/>
              </a:ext>
            </a:extLst>
          </p:cNvPr>
          <p:cNvSpPr txBox="1"/>
          <p:nvPr/>
        </p:nvSpPr>
        <p:spPr>
          <a:xfrm>
            <a:off x="164753" y="6176963"/>
            <a:ext cx="876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  <a:r>
              <a:rPr lang="en-US" dirty="0"/>
              <a:t> acceleration is always a vector, but we usually take only the vertical component of the vector, which is perpendicular to the potential and parallel to a plumb line</a:t>
            </a:r>
          </a:p>
        </p:txBody>
      </p:sp>
    </p:spTree>
    <p:extLst>
      <p:ext uri="{BB962C8B-B14F-4D97-AF65-F5344CB8AC3E}">
        <p14:creationId xmlns:p14="http://schemas.microsoft.com/office/powerpoint/2010/main" val="334902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723-CDDD-784C-BFC2-5680160A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127131"/>
            <a:ext cx="10515600" cy="812322"/>
          </a:xfrm>
        </p:spPr>
        <p:txBody>
          <a:bodyPr/>
          <a:lstStyle/>
          <a:p>
            <a:r>
              <a:rPr lang="en-US" dirty="0"/>
              <a:t>The Geoid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33E8-507D-C74D-A6C8-6EE61AD4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3" y="939453"/>
            <a:ext cx="11078227" cy="5237510"/>
          </a:xfrm>
        </p:spPr>
        <p:txBody>
          <a:bodyPr/>
          <a:lstStyle/>
          <a:p>
            <a:r>
              <a:rPr lang="en-US" dirty="0"/>
              <a:t>The geoid is an equipotential surface; i.e. </a:t>
            </a:r>
            <a:r>
              <a:rPr lang="en-US" i="1" dirty="0"/>
              <a:t>V</a:t>
            </a:r>
            <a:r>
              <a:rPr lang="en-US" dirty="0"/>
              <a:t> = constant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1F44-C7F1-B04A-BFEE-21668A4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" y="1500807"/>
            <a:ext cx="5848525" cy="3609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92F167-FEE2-1640-856E-6C09D5319979}"/>
              </a:ext>
            </a:extLst>
          </p:cNvPr>
          <p:cNvSpPr txBox="1"/>
          <p:nvPr/>
        </p:nvSpPr>
        <p:spPr>
          <a:xfrm>
            <a:off x="7377830" y="1866378"/>
            <a:ext cx="462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geoid is one particular equipotential surface, there are infinitely many others</a:t>
            </a:r>
          </a:p>
        </p:txBody>
      </p:sp>
    </p:spTree>
    <p:extLst>
      <p:ext uri="{BB962C8B-B14F-4D97-AF65-F5344CB8AC3E}">
        <p14:creationId xmlns:p14="http://schemas.microsoft.com/office/powerpoint/2010/main" val="2438989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{44853A24-B570-824E-8D61-E38B42C5357A}tf10001120</Template>
  <TotalTime>872</TotalTime>
  <Words>1146</Words>
  <Application>Microsoft Macintosh PowerPoint</Application>
  <PresentationFormat>Widescreen</PresentationFormat>
  <Paragraphs>196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Gill Sans MT</vt:lpstr>
      <vt:lpstr>Parcel</vt:lpstr>
      <vt:lpstr>Gravity</vt:lpstr>
      <vt:lpstr>Gravity - The Force</vt:lpstr>
      <vt:lpstr>Gravity - The Force</vt:lpstr>
      <vt:lpstr>Gravity - The Force, The Potential, The Field</vt:lpstr>
      <vt:lpstr>Gravity - The Force, The Potential, The Field</vt:lpstr>
      <vt:lpstr>Gravity - The Force, The Potential, The Field</vt:lpstr>
      <vt:lpstr>Gravity - The Field</vt:lpstr>
      <vt:lpstr>Gravity - The Field</vt:lpstr>
      <vt:lpstr>The Geoid</vt:lpstr>
      <vt:lpstr>The Geoid</vt:lpstr>
      <vt:lpstr>The Geoid</vt:lpstr>
      <vt:lpstr>The Geoid</vt:lpstr>
      <vt:lpstr>The Geoid</vt:lpstr>
      <vt:lpstr>The Geoid</vt:lpstr>
      <vt:lpstr>The Geoid</vt:lpstr>
      <vt:lpstr>The Geoid</vt:lpstr>
      <vt:lpstr>The Geoid</vt:lpstr>
      <vt:lpstr>The Geoid</vt:lpstr>
      <vt:lpstr>How to measure the geoid?</vt:lpstr>
      <vt:lpstr>How to measure the geoid?</vt:lpstr>
      <vt:lpstr>GRACE and GRACE Follow-on</vt:lpstr>
      <vt:lpstr>GRACE and GRACE Follow-on</vt:lpstr>
      <vt:lpstr>How to measure the geoid?</vt:lpstr>
      <vt:lpstr>Gravity Surveying</vt:lpstr>
      <vt:lpstr>Gravity surveying – related to subsurface density variations</vt:lpstr>
      <vt:lpstr>Gravity anomaly due to a spherical mass</vt:lpstr>
      <vt:lpstr>Without corrections, will see lots of gravity varations</vt:lpstr>
      <vt:lpstr>Without corrections, will see lots of gravity varations</vt:lpstr>
      <vt:lpstr>Without corrections, will see lots of gravity varations</vt:lpstr>
      <vt:lpstr>Gravity corrections</vt:lpstr>
      <vt:lpstr>Gravity corrections</vt:lpstr>
      <vt:lpstr>Gravity corrections</vt:lpstr>
      <vt:lpstr>Gravity corrections</vt:lpstr>
      <vt:lpstr>Gravity corrections</vt:lpstr>
      <vt:lpstr>Maximum gravity anomalies due to various geometric shapes</vt:lpstr>
      <vt:lpstr>Going from gravity to density is not easy</vt:lpstr>
      <vt:lpstr>Some common rock densities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</dc:title>
  <dc:creator>Maurer, Jeremy</dc:creator>
  <cp:lastModifiedBy>Maurer, Jeremy</cp:lastModifiedBy>
  <cp:revision>23</cp:revision>
  <dcterms:created xsi:type="dcterms:W3CDTF">2022-09-13T02:58:46Z</dcterms:created>
  <dcterms:modified xsi:type="dcterms:W3CDTF">2022-12-06T02:08:40Z</dcterms:modified>
</cp:coreProperties>
</file>